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7765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Shape 12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efault">
  <p:cSld name="2_Defaul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69" name="Shape 6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4" name="Shape 94"/>
          <p:cNvSpPr txBox="1"/>
          <p:nvPr/>
        </p:nvSpPr>
        <p:spPr>
          <a:xfrm>
            <a:off x="7651075" y="4178025"/>
            <a:ext cx="85977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accent2"/>
                </a:solidFill>
                <a:latin typeface="Lobster"/>
                <a:ea typeface="Lobster"/>
                <a:cs typeface="Lobster"/>
                <a:sym typeface="Lobster"/>
              </a:rPr>
              <a:t>Ai.rty</a:t>
            </a:r>
            <a:endParaRPr b="1" sz="20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426225" y="7434550"/>
            <a:ext cx="195252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2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Be your own fashion</a:t>
            </a:r>
            <a:endParaRPr i="1" sz="72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designer!</a:t>
            </a:r>
            <a:endParaRPr b="1" i="1" sz="72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12443100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11700" y="233025"/>
            <a:ext cx="92625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Prehistoric times</a:t>
            </a:r>
            <a:endParaRPr b="1" sz="8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311700" y="2101025"/>
            <a:ext cx="10947900" cy="4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or relative makes your shoes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Customizable to a small extent 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000" y="0"/>
            <a:ext cx="11934646" cy="69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3000" y="6992425"/>
            <a:ext cx="11934650" cy="67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11700" y="7399175"/>
            <a:ext cx="12443100" cy="4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Recently</a:t>
            </a:r>
            <a:endParaRPr b="1"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Hard work for DIY customization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448225" y="407825"/>
            <a:ext cx="235413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Renaissance</a:t>
            </a:r>
            <a:endParaRPr b="1" sz="12000">
              <a:solidFill>
                <a:schemeClr val="accent2"/>
              </a:solidFill>
            </a:endParaRPr>
          </a:p>
        </p:txBody>
      </p:sp>
      <p:grpSp>
        <p:nvGrpSpPr>
          <p:cNvPr id="111" name="Shape 111"/>
          <p:cNvGrpSpPr/>
          <p:nvPr/>
        </p:nvGrpSpPr>
        <p:grpSpPr>
          <a:xfrm>
            <a:off x="-2" y="3"/>
            <a:ext cx="3277170" cy="3549845"/>
            <a:chOff x="-858390" y="4477832"/>
            <a:chExt cx="4092370" cy="4233061"/>
          </a:xfrm>
        </p:grpSpPr>
        <p:sp>
          <p:nvSpPr>
            <p:cNvPr id="112" name="Shape 112"/>
            <p:cNvSpPr/>
            <p:nvPr/>
          </p:nvSpPr>
          <p:spPr>
            <a:xfrm>
              <a:off x="2099658" y="6974920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777142" y="4477832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-525459" y="4477832"/>
              <a:ext cx="2646600" cy="4233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858390" y="4477832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2612" l="11256" r="10952" t="25429"/>
          <a:stretch/>
        </p:blipFill>
        <p:spPr>
          <a:xfrm>
            <a:off x="1037850" y="4781700"/>
            <a:ext cx="5961194" cy="482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32" y="5147802"/>
            <a:ext cx="6608102" cy="45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9577" l="10982" r="9430" t="17589"/>
          <a:stretch/>
        </p:blipFill>
        <p:spPr>
          <a:xfrm>
            <a:off x="16731691" y="4825260"/>
            <a:ext cx="6608109" cy="5197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999038" y="6532458"/>
            <a:ext cx="1003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5589505" y="6532452"/>
            <a:ext cx="1003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=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08975" y="4871800"/>
            <a:ext cx="231597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0">
                <a:solidFill>
                  <a:schemeClr val="accent2"/>
                </a:solidFill>
              </a:rPr>
              <a:t>Demo </a:t>
            </a:r>
            <a:r>
              <a:rPr lang="en-US" sz="15000">
                <a:solidFill>
                  <a:srgbClr val="FF0000"/>
                </a:solidFill>
              </a:rPr>
              <a:t>⇝</a:t>
            </a:r>
            <a:endParaRPr sz="15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3711300" y="641675"/>
            <a:ext cx="158418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chemeClr val="accent2"/>
                </a:solidFill>
              </a:rPr>
              <a:t>Stakeholders</a:t>
            </a:r>
            <a:endParaRPr b="1" sz="11000">
              <a:solidFill>
                <a:schemeClr val="accent2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280727" y="5949403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Personalized shopping experience</a:t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525013" y="5979402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2324802" y="6908397"/>
            <a:ext cx="535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First-to-market</a:t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25013" y="6938408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4103425" y="5529938"/>
            <a:ext cx="961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Increases app time usage of customers</a:t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3347713" y="5559939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4103427" y="6380566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Makes clever use of latest 3D-printing technologies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3347713" y="6410564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4103427" y="8019841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Broadens customer segment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347713" y="8049839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4103425" y="8901836"/>
            <a:ext cx="9138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willingly share their custom adidas products on social media</a:t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3347713" y="8931839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2280727" y="7897403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Possessing</a:t>
            </a: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unique adidas products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525013" y="7927402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900" y="2506187"/>
            <a:ext cx="3837699" cy="25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10929" l="0" r="0" t="0"/>
          <a:stretch/>
        </p:blipFill>
        <p:spPr>
          <a:xfrm>
            <a:off x="3570200" y="2853713"/>
            <a:ext cx="2860309" cy="2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881075" y="739975"/>
            <a:ext cx="16615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Technology Stack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00" y="3794157"/>
            <a:ext cx="6998175" cy="69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9752" y="4732481"/>
            <a:ext cx="2738875" cy="2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7025" y="4336593"/>
            <a:ext cx="8139950" cy="5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6129" y="6976231"/>
            <a:ext cx="5466120" cy="15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0800" y="5103005"/>
            <a:ext cx="1283850" cy="128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Shape 158"/>
          <p:cNvCxnSpPr/>
          <p:nvPr/>
        </p:nvCxnSpPr>
        <p:spPr>
          <a:xfrm rot="10800000">
            <a:off x="8419825" y="4779888"/>
            <a:ext cx="18000" cy="4200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" name="Shape 159"/>
          <p:cNvCxnSpPr/>
          <p:nvPr/>
        </p:nvCxnSpPr>
        <p:spPr>
          <a:xfrm rot="10800000">
            <a:off x="16399675" y="4779888"/>
            <a:ext cx="18000" cy="4200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3881075" y="722025"/>
            <a:ext cx="16615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The Brain (i.e. DCGAN)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825" y="4361263"/>
            <a:ext cx="14369050" cy="5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352" y="4817893"/>
            <a:ext cx="2738875" cy="2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729" y="7061644"/>
            <a:ext cx="5466120" cy="15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5941225" y="-358100"/>
            <a:ext cx="113565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The team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7229" l="5688" r="34370" t="17925"/>
          <a:stretch/>
        </p:blipFill>
        <p:spPr>
          <a:xfrm>
            <a:off x="9822825" y="2455650"/>
            <a:ext cx="4458576" cy="40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9464763" y="6180100"/>
            <a:ext cx="5174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Nicolae Righeriu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404313" y="6180088"/>
            <a:ext cx="47538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Šostak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6113" y="2709725"/>
            <a:ext cx="4163101" cy="38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8826988" y="6514725"/>
            <a:ext cx="4619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Komar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770475" y="10884050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Jeroen Brouns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12259" l="15020" r="18635" t="15751"/>
          <a:stretch/>
        </p:blipFill>
        <p:spPr>
          <a:xfrm>
            <a:off x="15017000" y="7138000"/>
            <a:ext cx="3810001" cy="39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4937550" y="11095225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Suraj Iyer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10329" r="43739" t="15153"/>
          <a:stretch/>
        </p:blipFill>
        <p:spPr>
          <a:xfrm>
            <a:off x="5158113" y="7254388"/>
            <a:ext cx="3683324" cy="3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7">
            <a:alphaModFix/>
          </a:blip>
          <a:srcRect b="8088" l="20729" r="0" t="0"/>
          <a:stretch/>
        </p:blipFill>
        <p:spPr>
          <a:xfrm>
            <a:off x="939575" y="2455650"/>
            <a:ext cx="3683299" cy="38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156350" y="5511525"/>
            <a:ext cx="73272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999999"/>
                </a:solidFill>
              </a:rPr>
              <a:t>Q &amp; A</a:t>
            </a:r>
            <a:r>
              <a:rPr lang="en-US" sz="7200">
                <a:solidFill>
                  <a:srgbClr val="999999"/>
                </a:solidFill>
              </a:rPr>
              <a:t> time!</a:t>
            </a:r>
            <a:endParaRPr sz="7200">
              <a:solidFill>
                <a:srgbClr val="999999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1084295" y="8812628"/>
            <a:ext cx="2182800" cy="2678700"/>
          </a:xfrm>
          <a:custGeom>
            <a:pathLst>
              <a:path extrusionOk="0" h="120000" w="120000">
                <a:moveTo>
                  <a:pt x="61036" y="0"/>
                </a:moveTo>
                <a:cubicBezTo>
                  <a:pt x="36391" y="0"/>
                  <a:pt x="21190" y="7335"/>
                  <a:pt x="12437" y="22006"/>
                </a:cubicBezTo>
                <a:cubicBezTo>
                  <a:pt x="8752" y="28025"/>
                  <a:pt x="6218" y="44576"/>
                  <a:pt x="9443" y="47210"/>
                </a:cubicBezTo>
                <a:cubicBezTo>
                  <a:pt x="16353" y="52852"/>
                  <a:pt x="0" y="64890"/>
                  <a:pt x="0" y="73542"/>
                </a:cubicBezTo>
                <a:cubicBezTo>
                  <a:pt x="0" y="78432"/>
                  <a:pt x="8522" y="75799"/>
                  <a:pt x="11055" y="77680"/>
                </a:cubicBezTo>
                <a:cubicBezTo>
                  <a:pt x="13128" y="79561"/>
                  <a:pt x="7831" y="82382"/>
                  <a:pt x="7831" y="83510"/>
                </a:cubicBezTo>
                <a:cubicBezTo>
                  <a:pt x="7831" y="85768"/>
                  <a:pt x="10364" y="86332"/>
                  <a:pt x="11976" y="86332"/>
                </a:cubicBezTo>
                <a:cubicBezTo>
                  <a:pt x="11976" y="86332"/>
                  <a:pt x="8522" y="86144"/>
                  <a:pt x="8522" y="88401"/>
                </a:cubicBezTo>
                <a:cubicBezTo>
                  <a:pt x="8522" y="91222"/>
                  <a:pt x="11516" y="89905"/>
                  <a:pt x="11285" y="95360"/>
                </a:cubicBezTo>
                <a:cubicBezTo>
                  <a:pt x="11285" y="95172"/>
                  <a:pt x="11285" y="95172"/>
                  <a:pt x="11285" y="95172"/>
                </a:cubicBezTo>
                <a:cubicBezTo>
                  <a:pt x="10595" y="99310"/>
                  <a:pt x="10595" y="104576"/>
                  <a:pt x="17044" y="104576"/>
                </a:cubicBezTo>
                <a:cubicBezTo>
                  <a:pt x="24875" y="104576"/>
                  <a:pt x="34088" y="100250"/>
                  <a:pt x="41458" y="102319"/>
                </a:cubicBezTo>
                <a:cubicBezTo>
                  <a:pt x="46756" y="103636"/>
                  <a:pt x="45143" y="116990"/>
                  <a:pt x="41458" y="120000"/>
                </a:cubicBezTo>
                <a:cubicBezTo>
                  <a:pt x="97428" y="120000"/>
                  <a:pt x="97428" y="120000"/>
                  <a:pt x="97428" y="120000"/>
                </a:cubicBezTo>
                <a:cubicBezTo>
                  <a:pt x="97428" y="120000"/>
                  <a:pt x="88905" y="111912"/>
                  <a:pt x="95815" y="94796"/>
                </a:cubicBezTo>
                <a:cubicBezTo>
                  <a:pt x="100882" y="82194"/>
                  <a:pt x="120000" y="84263"/>
                  <a:pt x="120000" y="49843"/>
                </a:cubicBezTo>
                <a:cubicBezTo>
                  <a:pt x="120000" y="22382"/>
                  <a:pt x="97197" y="0"/>
                  <a:pt x="610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1" name="Shape 191"/>
          <p:cNvGrpSpPr/>
          <p:nvPr/>
        </p:nvGrpSpPr>
        <p:grpSpPr>
          <a:xfrm>
            <a:off x="17155900" y="4144117"/>
            <a:ext cx="6684281" cy="3123796"/>
            <a:chOff x="17155900" y="4144117"/>
            <a:chExt cx="6684281" cy="3123796"/>
          </a:xfrm>
        </p:grpSpPr>
        <p:sp>
          <p:nvSpPr>
            <p:cNvPr id="192" name="Shape 192"/>
            <p:cNvSpPr/>
            <p:nvPr/>
          </p:nvSpPr>
          <p:spPr>
            <a:xfrm>
              <a:off x="20237414" y="5072383"/>
              <a:ext cx="296700" cy="296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2013420" y="5581024"/>
              <a:ext cx="330600" cy="32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1941361" y="4144117"/>
              <a:ext cx="330600" cy="33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3598681" y="5508968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8817459" y="5504729"/>
              <a:ext cx="2415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0245891" y="4169548"/>
              <a:ext cx="279900" cy="27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7155900" y="6365181"/>
              <a:ext cx="2415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22632266" y="7026413"/>
              <a:ext cx="233100" cy="24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575528" y="4661234"/>
              <a:ext cx="237300" cy="23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1" name="Shape 201"/>
          <p:cNvSpPr txBox="1"/>
          <p:nvPr/>
        </p:nvSpPr>
        <p:spPr>
          <a:xfrm>
            <a:off x="16687138" y="10706500"/>
            <a:ext cx="76218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0">
                <a:solidFill>
                  <a:schemeClr val="accent2"/>
                </a:solidFill>
                <a:latin typeface="Lobster"/>
                <a:ea typeface="Lobster"/>
                <a:cs typeface="Lobster"/>
                <a:sym typeface="Lobster"/>
              </a:rPr>
              <a:t>Ai.rty</a:t>
            </a:r>
            <a:endParaRPr b="1" sz="16000">
              <a:solidFill>
                <a:schemeClr val="accent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976825" y="1396600"/>
            <a:ext cx="218967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accent2"/>
                </a:solidFill>
              </a:rPr>
              <a:t>Thank </a:t>
            </a:r>
            <a:r>
              <a:rPr b="1" lang="en-US" sz="12000">
                <a:solidFill>
                  <a:schemeClr val="accent2"/>
                </a:solidFill>
              </a:rPr>
              <a:t>You</a:t>
            </a:r>
            <a:r>
              <a:rPr lang="en-US" sz="12000">
                <a:solidFill>
                  <a:schemeClr val="accent2"/>
                </a:solidFill>
              </a:rPr>
              <a:t> for</a:t>
            </a:r>
            <a:endParaRPr sz="12000">
              <a:solidFill>
                <a:schemeClr val="accent2"/>
              </a:solidFill>
            </a:endParaRPr>
          </a:p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Your</a:t>
            </a:r>
            <a:r>
              <a:rPr lang="en-US" sz="12000">
                <a:solidFill>
                  <a:schemeClr val="accent2"/>
                </a:solidFill>
              </a:rPr>
              <a:t> attention!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